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CEE37-D5A2-48D9-A5EC-B9D15D62D637}" type="datetimeFigureOut">
              <a:rPr lang="ru-RU" smtClean="0"/>
              <a:t>01.02.2012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7EC52-FE42-46D1-A7D6-A906EFE976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0040" y="1484784"/>
            <a:ext cx="7772400" cy="1470025"/>
          </a:xfrm>
        </p:spPr>
        <p:txBody>
          <a:bodyPr/>
          <a:lstStyle/>
          <a:p>
            <a:r>
              <a:rPr lang="ru-RU" b="1" dirty="0"/>
              <a:t>ЛЕКЦИЯ 4 ГРУДЬ И БРЮШКО НАСЕКОМЫХ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293096"/>
            <a:ext cx="7272808" cy="1345704"/>
          </a:xfrm>
        </p:spPr>
        <p:txBody>
          <a:bodyPr/>
          <a:lstStyle/>
          <a:p>
            <a:pPr algn="l"/>
            <a:r>
              <a:rPr lang="ru-RU" i="1" dirty="0">
                <a:solidFill>
                  <a:schemeClr val="tx1"/>
                </a:solidFill>
              </a:rPr>
              <a:t>1 Грудь насекомых и ее придатки</a:t>
            </a:r>
            <a:endParaRPr lang="ru-RU" dirty="0">
              <a:solidFill>
                <a:schemeClr val="tx1"/>
              </a:solidFill>
            </a:endParaRPr>
          </a:p>
          <a:p>
            <a:pPr algn="l"/>
            <a:r>
              <a:rPr lang="ru-RU" i="1" dirty="0">
                <a:solidFill>
                  <a:schemeClr val="tx1"/>
                </a:solidFill>
              </a:rPr>
              <a:t>2 Брюшко насекомых и его придатки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9940"/>
            <a:ext cx="8229600" cy="490066"/>
          </a:xfrm>
        </p:spPr>
        <p:txBody>
          <a:bodyPr>
            <a:noAutofit/>
          </a:bodyPr>
          <a:lstStyle/>
          <a:p>
            <a:r>
              <a:rPr lang="ru-RU" sz="3200" dirty="0"/>
              <a:t>Схема строения грудного сегмента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483768" y="764704"/>
          <a:ext cx="4536504" cy="5792767"/>
        </p:xfrm>
        <a:graphic>
          <a:graphicData uri="http://schemas.openxmlformats.org/presentationml/2006/ole">
            <p:oleObj spid="_x0000_s1025" name="Точечный рисунок" r:id="rId3" imgW="7295238" imgH="9266667" progId="Paint.Picture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0806" y="173650"/>
            <a:ext cx="6059016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Сегменты грудного </a:t>
            </a:r>
            <a:r>
              <a:rPr lang="ru-RU" dirty="0" smtClean="0"/>
              <a:t>отдела</a:t>
            </a:r>
            <a:endParaRPr lang="ru-RU" dirty="0"/>
          </a:p>
        </p:txBody>
      </p:sp>
      <p:pic>
        <p:nvPicPr>
          <p:cNvPr id="15362" name="Рисунок 21" descr="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6264" y="1196752"/>
            <a:ext cx="867621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336" y="188640"/>
            <a:ext cx="5770984" cy="49006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Строение и типы </a:t>
            </a:r>
            <a:r>
              <a:rPr lang="ru-RU" sz="3200" dirty="0" smtClean="0"/>
              <a:t>конечностей</a:t>
            </a:r>
            <a:endParaRPr lang="ru-RU" sz="3200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1115616" y="764704"/>
          <a:ext cx="7200800" cy="5844127"/>
        </p:xfrm>
        <a:graphic>
          <a:graphicData uri="http://schemas.openxmlformats.org/presentationml/2006/ole">
            <p:oleObj spid="_x0000_s16385" name="Точечный рисунок" r:id="rId3" imgW="6428571" imgH="5609524" progId="Paint.Picture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3264" y="116632"/>
            <a:ext cx="7139136" cy="49006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Концевой членик лапки (</a:t>
            </a:r>
            <a:r>
              <a:rPr lang="ru-RU" sz="3200" dirty="0" err="1"/>
              <a:t>предлапки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pic>
        <p:nvPicPr>
          <p:cNvPr id="17410" name="Picture 2" descr="image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84784"/>
            <a:ext cx="839001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Схема </a:t>
            </a:r>
            <a:r>
              <a:rPr lang="ru-RU" sz="3200" dirty="0" smtClean="0"/>
              <a:t>среднеспинки, </a:t>
            </a:r>
            <a:r>
              <a:rPr lang="ru-RU" sz="3200" dirty="0"/>
              <a:t>прикрепления </a:t>
            </a:r>
            <a:r>
              <a:rPr lang="ru-RU" sz="3200" dirty="0" smtClean="0"/>
              <a:t>и жилкования крыла</a:t>
            </a:r>
            <a:endParaRPr lang="ru-RU" sz="32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539552" y="1556792"/>
          <a:ext cx="8108037" cy="4320480"/>
        </p:xfrm>
        <a:graphic>
          <a:graphicData uri="http://schemas.openxmlformats.org/presentationml/2006/ole">
            <p:oleObj spid="_x0000_s18433" name="Точечный рисунок" r:id="rId3" imgW="8600000" imgH="4600000" progId="Paint.Picture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крыльев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/>
              <a:t>1. </a:t>
            </a:r>
            <a:r>
              <a:rPr lang="ru-RU" i="1" dirty="0" smtClean="0"/>
              <a:t>По консистенции: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а) однородные; </a:t>
            </a:r>
          </a:p>
          <a:p>
            <a:pPr>
              <a:buNone/>
            </a:pPr>
            <a:r>
              <a:rPr lang="ru-RU" dirty="0" smtClean="0"/>
              <a:t>б</a:t>
            </a:r>
            <a:r>
              <a:rPr lang="ru-RU" dirty="0"/>
              <a:t>) разнородные (передняя пара):</a:t>
            </a:r>
          </a:p>
          <a:p>
            <a:pPr>
              <a:buNone/>
            </a:pPr>
            <a:r>
              <a:rPr lang="ru-RU" dirty="0"/>
              <a:t>- кожистые (жилкование хорошо заметно - прямокрылые, </a:t>
            </a:r>
            <a:r>
              <a:rPr lang="ru-RU" dirty="0" err="1"/>
              <a:t>богомоловые</a:t>
            </a:r>
            <a:r>
              <a:rPr lang="ru-RU" dirty="0"/>
              <a:t>, </a:t>
            </a:r>
            <a:r>
              <a:rPr lang="ru-RU" dirty="0" err="1"/>
              <a:t>таракановые</a:t>
            </a:r>
            <a:r>
              <a:rPr lang="ru-RU" dirty="0"/>
              <a:t>);</a:t>
            </a:r>
          </a:p>
          <a:p>
            <a:pPr>
              <a:buNone/>
            </a:pPr>
            <a:r>
              <a:rPr lang="ru-RU" dirty="0"/>
              <a:t>- </a:t>
            </a:r>
            <a:r>
              <a:rPr lang="ru-RU" dirty="0" err="1"/>
              <a:t>полунадкрылья</a:t>
            </a:r>
            <a:r>
              <a:rPr lang="ru-RU" dirty="0"/>
              <a:t>, или </a:t>
            </a:r>
            <a:r>
              <a:rPr lang="ru-RU" dirty="0" err="1"/>
              <a:t>полуэлитры</a:t>
            </a:r>
            <a:r>
              <a:rPr lang="ru-RU" dirty="0"/>
              <a:t> (кожистая или роговая консистенция имеется лишь у основания передних крыльев – клопы);</a:t>
            </a:r>
          </a:p>
          <a:p>
            <a:pPr>
              <a:buNone/>
            </a:pPr>
            <a:r>
              <a:rPr lang="ru-RU" dirty="0"/>
              <a:t>- надкрылья, или </a:t>
            </a:r>
            <a:r>
              <a:rPr lang="ru-RU" dirty="0" err="1"/>
              <a:t>элитры</a:t>
            </a:r>
            <a:r>
              <a:rPr lang="ru-RU" dirty="0"/>
              <a:t> (жилкование практически незаметно – жесткокрылые).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Классификация крыльев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726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i="1" dirty="0"/>
              <a:t>2. По количеству замкнутых ячеек </a:t>
            </a:r>
            <a:endParaRPr lang="ru-RU" dirty="0"/>
          </a:p>
          <a:p>
            <a:pPr>
              <a:buNone/>
            </a:pPr>
            <a:r>
              <a:rPr lang="ru-RU" dirty="0"/>
              <a:t>а) сетчатые (поперечных жилок много – стрекозы, сетчатокрылые, прямокрылые и др.);</a:t>
            </a:r>
          </a:p>
          <a:p>
            <a:pPr>
              <a:buNone/>
            </a:pPr>
            <a:r>
              <a:rPr lang="ru-RU" dirty="0"/>
              <a:t>б) перепончатые (поперечных жилок и замкнутых ячеек менее 20 – равнокрылые, перепончатокрылые, чешуекрылые).</a:t>
            </a:r>
          </a:p>
          <a:p>
            <a:pPr>
              <a:buNone/>
            </a:pPr>
            <a:r>
              <a:rPr lang="ru-RU" dirty="0"/>
              <a:t>3. </a:t>
            </a:r>
            <a:r>
              <a:rPr lang="ru-RU" i="1" dirty="0"/>
              <a:t>По степени </a:t>
            </a:r>
            <a:r>
              <a:rPr lang="ru-RU" i="1" dirty="0" err="1"/>
              <a:t>опушения</a:t>
            </a:r>
            <a:r>
              <a:rPr lang="ru-RU" i="1" dirty="0"/>
              <a:t> пластинки крыла чешуйками и волосками</a:t>
            </a:r>
            <a:r>
              <a:rPr lang="ru-RU" dirty="0"/>
              <a:t>:</a:t>
            </a:r>
          </a:p>
          <a:p>
            <a:pPr>
              <a:buNone/>
            </a:pPr>
            <a:r>
              <a:rPr lang="ru-RU" dirty="0"/>
              <a:t>а) голые (волосков или чешуек мало или их нет совсем); </a:t>
            </a:r>
          </a:p>
          <a:p>
            <a:pPr>
              <a:buNone/>
            </a:pPr>
            <a:r>
              <a:rPr lang="ru-RU" dirty="0"/>
              <a:t>б) покрытые (пластинка крыла почти сплошь покрыта чешуйками (бабочки, или чешуекрылые) или короткими многочисленными волосками (ручейники))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/>
              <a:t>Типы брюшка у насекомых</a:t>
            </a: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395536" y="1340768"/>
          <a:ext cx="8286459" cy="4896544"/>
        </p:xfrm>
        <a:graphic>
          <a:graphicData uri="http://schemas.openxmlformats.org/presentationml/2006/ole">
            <p:oleObj spid="_x0000_s19457" name="Точечный рисунок" r:id="rId3" imgW="5257143" imgH="2638095" progId="Paint.Picture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6408AB3F7DE0343898DF6E857A4D6B1" ma:contentTypeVersion="0" ma:contentTypeDescription="Создание документа." ma:contentTypeScope="" ma:versionID="b70f921e3343e55b20b62dd8c3197a8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8FD51A2-9AC0-4A62-8D6F-273576A5AEA6}"/>
</file>

<file path=customXml/itemProps2.xml><?xml version="1.0" encoding="utf-8"?>
<ds:datastoreItem xmlns:ds="http://schemas.openxmlformats.org/officeDocument/2006/customXml" ds:itemID="{FDA1304B-0C07-43DD-9D00-215091D15B00}"/>
</file>

<file path=customXml/itemProps3.xml><?xml version="1.0" encoding="utf-8"?>
<ds:datastoreItem xmlns:ds="http://schemas.openxmlformats.org/officeDocument/2006/customXml" ds:itemID="{95C33024-A28F-4C17-A0DE-83221B754E3A}"/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197</Words>
  <Application>Microsoft Office PowerPoint</Application>
  <PresentationFormat>Экран (4:3)</PresentationFormat>
  <Paragraphs>23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Изображение Paintbrush</vt:lpstr>
      <vt:lpstr>ЛЕКЦИЯ 4 ГРУДЬ И БРЮШКО НАСЕКОМЫХ</vt:lpstr>
      <vt:lpstr>Схема строения грудного сегмента</vt:lpstr>
      <vt:lpstr>Сегменты грудного отдела</vt:lpstr>
      <vt:lpstr>Строение и типы конечностей</vt:lpstr>
      <vt:lpstr>Концевой членик лапки (предлапки)</vt:lpstr>
      <vt:lpstr>Схема среднеспинки, прикрепления и жилкования крыла</vt:lpstr>
      <vt:lpstr>Классификация крыльев</vt:lpstr>
      <vt:lpstr>Классификация крыльев</vt:lpstr>
      <vt:lpstr>Типы брюшка у насекомых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4 ГРУДЬ И БРЮШКО НАСЕКОМЫХ</dc:title>
  <dc:creator>Галиновский</dc:creator>
  <cp:lastModifiedBy>Галиновский</cp:lastModifiedBy>
  <cp:revision>6</cp:revision>
  <dcterms:created xsi:type="dcterms:W3CDTF">2012-02-01T09:07:26Z</dcterms:created>
  <dcterms:modified xsi:type="dcterms:W3CDTF">2012-02-01T09:26:07Z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0x010100E6408AB3F7DE0343898DF6E857A4D6B1</vt:lpwstr>
  </property>
</Properties>
</file>